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Nunito"/>
      <p:regular r:id="rId26"/>
      <p:bold r:id="rId27"/>
      <p:italic r:id="rId28"/>
      <p:boldItalic r:id="rId29"/>
    </p:embeddedFont>
    <p:embeddedFont>
      <p:font typeface="Fira Sans Medium"/>
      <p:regular r:id="rId30"/>
      <p:bold r:id="rId31"/>
      <p:italic r:id="rId32"/>
      <p:boldItalic r:id="rId33"/>
    </p:embeddedFont>
    <p:embeddedFont>
      <p:font typeface="Fira Sans SemiBold"/>
      <p:regular r:id="rId34"/>
      <p:bold r:id="rId35"/>
      <p:italic r:id="rId36"/>
      <p:boldItalic r:id="rId37"/>
    </p:embeddedFont>
    <p:embeddedFont>
      <p:font typeface="Fira Sans"/>
      <p:regular r:id="rId38"/>
      <p:bold r:id="rId39"/>
      <p:italic r:id="rId40"/>
      <p:boldItalic r:id="rId41"/>
    </p:embeddedFont>
    <p:embeddedFont>
      <p:font typeface="Fira Sans Light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-italic.fntdata"/><Relationship Id="rId20" Type="http://schemas.openxmlformats.org/officeDocument/2006/relationships/slide" Target="slides/slide15.xml"/><Relationship Id="rId42" Type="http://schemas.openxmlformats.org/officeDocument/2006/relationships/font" Target="fonts/FiraSansLight-regular.fntdata"/><Relationship Id="rId41" Type="http://schemas.openxmlformats.org/officeDocument/2006/relationships/font" Target="fonts/FiraSans-boldItalic.fntdata"/><Relationship Id="rId22" Type="http://schemas.openxmlformats.org/officeDocument/2006/relationships/slide" Target="slides/slide17.xml"/><Relationship Id="rId44" Type="http://schemas.openxmlformats.org/officeDocument/2006/relationships/font" Target="fonts/FiraSansLight-italic.fntdata"/><Relationship Id="rId21" Type="http://schemas.openxmlformats.org/officeDocument/2006/relationships/slide" Target="slides/slide16.xml"/><Relationship Id="rId43" Type="http://schemas.openxmlformats.org/officeDocument/2006/relationships/font" Target="fonts/FiraSansLight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FiraSansLigh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regular.fntdata"/><Relationship Id="rId25" Type="http://schemas.openxmlformats.org/officeDocument/2006/relationships/slide" Target="slides/slide20.xml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Medium-bold.fntdata"/><Relationship Id="rId30" Type="http://schemas.openxmlformats.org/officeDocument/2006/relationships/font" Target="fonts/FiraSansMedium-regular.fntdata"/><Relationship Id="rId11" Type="http://schemas.openxmlformats.org/officeDocument/2006/relationships/slide" Target="slides/slide6.xml"/><Relationship Id="rId33" Type="http://schemas.openxmlformats.org/officeDocument/2006/relationships/font" Target="fonts/FiraSans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FiraSansMedium-italic.fntdata"/><Relationship Id="rId13" Type="http://schemas.openxmlformats.org/officeDocument/2006/relationships/slide" Target="slides/slide8.xml"/><Relationship Id="rId35" Type="http://schemas.openxmlformats.org/officeDocument/2006/relationships/font" Target="fonts/FiraSansSemiBold-bold.fntdata"/><Relationship Id="rId12" Type="http://schemas.openxmlformats.org/officeDocument/2006/relationships/slide" Target="slides/slide7.xml"/><Relationship Id="rId34" Type="http://schemas.openxmlformats.org/officeDocument/2006/relationships/font" Target="fonts/FiraSansSemiBold-regular.fntdata"/><Relationship Id="rId15" Type="http://schemas.openxmlformats.org/officeDocument/2006/relationships/slide" Target="slides/slide10.xml"/><Relationship Id="rId37" Type="http://schemas.openxmlformats.org/officeDocument/2006/relationships/font" Target="fonts/FiraSansSemiBold-boldItalic.fntdata"/><Relationship Id="rId14" Type="http://schemas.openxmlformats.org/officeDocument/2006/relationships/slide" Target="slides/slide9.xml"/><Relationship Id="rId36" Type="http://schemas.openxmlformats.org/officeDocument/2006/relationships/font" Target="fonts/FiraSansSemiBold-italic.fntdata"/><Relationship Id="rId17" Type="http://schemas.openxmlformats.org/officeDocument/2006/relationships/slide" Target="slides/slide12.xml"/><Relationship Id="rId39" Type="http://schemas.openxmlformats.org/officeDocument/2006/relationships/font" Target="fonts/FiraSans-bold.fntdata"/><Relationship Id="rId16" Type="http://schemas.openxmlformats.org/officeDocument/2006/relationships/slide" Target="slides/slide11.xml"/><Relationship Id="rId38" Type="http://schemas.openxmlformats.org/officeDocument/2006/relationships/font" Target="fonts/FiraSans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f4ebc7f5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f4ebc7f5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f4ebc7f52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f4ebc7f52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f4ebc7f52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f4ebc7f52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df4ebc7f52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df4ebc7f52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f4ebc7f52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df4ebc7f52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df4ebc7f52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df4ebc7f52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f4ebc7f52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f4ebc7f52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df4ebc7f52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df4ebc7f52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df4ebc7f52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df4ebc7f52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df4ebc7f52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df4ebc7f52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df4ebc7f52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df4ebc7f52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f4ebc7f52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f4ebc7f52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f4ebc7f52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f4ebc7f52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f4ebc7f52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f4ebc7f52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f4ebc7f52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f4ebc7f52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df4ebc7f52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df4ebc7f5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f4ebc7f52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f4ebc7f52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f4ebc7f52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f4ebc7f52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f4ebc7f52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f4ebc7f52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df4ebc7f52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df4ebc7f52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dk1"/>
            </a:gs>
          </a:gsLst>
          <a:lin ang="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745725" y="0"/>
            <a:ext cx="4406366" cy="5143500"/>
          </a:xfrm>
          <a:custGeom>
            <a:rect b="b" l="l" r="r" t="t"/>
            <a:pathLst>
              <a:path extrusionOk="0" h="6858000" w="6228079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907910" y="0"/>
            <a:ext cx="4243868" cy="5143500"/>
          </a:xfrm>
          <a:custGeom>
            <a:rect b="b" l="l" r="r" t="t"/>
            <a:pathLst>
              <a:path extrusionOk="0" h="6858000" w="599840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571500" rotWithShape="0" algn="bl" dir="10800000" dist="19050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451122" y="0"/>
            <a:ext cx="2697686" cy="3605879"/>
          </a:xfrm>
          <a:custGeom>
            <a:rect b="b" l="l" r="r" t="t"/>
            <a:pathLst>
              <a:path extrusionOk="0" h="4807839" w="3812984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rotWithShape="0" algn="bl" dir="10800000" dist="19050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779100" y="1991825"/>
            <a:ext cx="55776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">
  <p:cSld name="BLANK_1">
    <p:bg>
      <p:bgPr>
        <a:gradFill>
          <a:gsLst>
            <a:gs pos="0">
              <a:schemeClr val="accent2"/>
            </a:gs>
            <a:gs pos="72000">
              <a:schemeClr val="accent3"/>
            </a:gs>
            <a:gs pos="100000">
              <a:schemeClr val="accent3"/>
            </a:gs>
          </a:gsLst>
          <a:lin ang="5400700" scaled="0"/>
        </a:gra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1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1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1"/>
          <p:cNvSpPr/>
          <p:nvPr/>
        </p:nvSpPr>
        <p:spPr>
          <a:xfrm rot="10800000">
            <a:off x="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1"/>
          <p:cNvSpPr/>
          <p:nvPr/>
        </p:nvSpPr>
        <p:spPr>
          <a:xfrm rot="10800000">
            <a:off x="7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1"/>
          <p:cNvSpPr/>
          <p:nvPr/>
        </p:nvSpPr>
        <p:spPr>
          <a:xfrm rot="10800000">
            <a:off x="9" y="3749421"/>
            <a:ext cx="1378553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2" name="Google Shape;82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chemeClr val="accent4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4745725" y="0"/>
            <a:ext cx="4406366" cy="5143500"/>
          </a:xfrm>
          <a:custGeom>
            <a:rect b="b" l="l" r="r" t="t"/>
            <a:pathLst>
              <a:path extrusionOk="0" h="6858000" w="6228079">
                <a:moveTo>
                  <a:pt x="0" y="0"/>
                </a:moveTo>
                <a:cubicBezTo>
                  <a:pt x="1192022" y="1180275"/>
                  <a:pt x="1930400" y="2817749"/>
                  <a:pt x="1930400" y="4627690"/>
                </a:cubicBezTo>
                <a:cubicBezTo>
                  <a:pt x="1931225" y="5388331"/>
                  <a:pt x="1798574" y="6143219"/>
                  <a:pt x="1538478" y="6858000"/>
                </a:cubicBezTo>
                <a:lnTo>
                  <a:pt x="6228080" y="6858000"/>
                </a:lnTo>
                <a:lnTo>
                  <a:pt x="622808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571500" rotWithShape="0" algn="bl" dir="10800000" dist="19050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4907910" y="0"/>
            <a:ext cx="4243868" cy="5143500"/>
          </a:xfrm>
          <a:custGeom>
            <a:rect b="b" l="l" r="r" t="t"/>
            <a:pathLst>
              <a:path extrusionOk="0" h="6858000" w="5998400">
                <a:moveTo>
                  <a:pt x="2752407" y="0"/>
                </a:moveTo>
                <a:cubicBezTo>
                  <a:pt x="2856294" y="466997"/>
                  <a:pt x="2908554" y="943991"/>
                  <a:pt x="2908300" y="1422400"/>
                </a:cubicBezTo>
                <a:cubicBezTo>
                  <a:pt x="2908300" y="3686239"/>
                  <a:pt x="1753171" y="5680139"/>
                  <a:pt x="0" y="6847206"/>
                </a:cubicBezTo>
                <a:lnTo>
                  <a:pt x="0" y="6858000"/>
                </a:lnTo>
                <a:lnTo>
                  <a:pt x="5998401" y="6858000"/>
                </a:lnTo>
                <a:lnTo>
                  <a:pt x="5998401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571500" rotWithShape="0" algn="bl" dir="10800000" dist="19050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6451122" y="0"/>
            <a:ext cx="2697686" cy="3605879"/>
          </a:xfrm>
          <a:custGeom>
            <a:rect b="b" l="l" r="r" t="t"/>
            <a:pathLst>
              <a:path extrusionOk="0" h="4807839" w="3812984">
                <a:moveTo>
                  <a:pt x="3812984" y="4807839"/>
                </a:moveTo>
                <a:lnTo>
                  <a:pt x="3812984" y="0"/>
                </a:lnTo>
                <a:lnTo>
                  <a:pt x="0" y="0"/>
                </a:lnTo>
                <a:cubicBezTo>
                  <a:pt x="1961959" y="853313"/>
                  <a:pt x="3421634" y="2644648"/>
                  <a:pt x="3812984" y="480783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0" rotWithShape="0" algn="bl" dir="10800000" dist="19050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 txBox="1"/>
          <p:nvPr>
            <p:ph type="ctrTitle"/>
          </p:nvPr>
        </p:nvSpPr>
        <p:spPr>
          <a:xfrm>
            <a:off x="779100" y="1984688"/>
            <a:ext cx="5040600" cy="63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79100" y="2713913"/>
            <a:ext cx="5040600" cy="44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idx="1" type="body"/>
          </p:nvPr>
        </p:nvSpPr>
        <p:spPr>
          <a:xfrm>
            <a:off x="1777400" y="2161800"/>
            <a:ext cx="55893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Font typeface="Fira Sans Medium"/>
              <a:buChar char="●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indent="-406400" lvl="1" marL="9144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○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2pPr>
            <a:lvl3pPr indent="-406400" lvl="2" marL="13716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■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3pPr>
            <a:lvl4pPr indent="-406400" lvl="3" marL="18288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●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4pPr>
            <a:lvl5pPr indent="-406400" lvl="4" marL="22860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○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5pPr>
            <a:lvl6pPr indent="-406400" lvl="5" marL="27432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■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6pPr>
            <a:lvl7pPr indent="-406400" lvl="6" marL="32004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●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7pPr>
            <a:lvl8pPr indent="-406400" lvl="7" marL="3657600" rtl="0" algn="ctr">
              <a:spcBef>
                <a:spcPts val="800"/>
              </a:spcBef>
              <a:spcAft>
                <a:spcPts val="0"/>
              </a:spcAft>
              <a:buSzPts val="2800"/>
              <a:buFont typeface="Fira Sans Medium"/>
              <a:buChar char="○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8pPr>
            <a:lvl9pPr indent="-406400" lvl="8" marL="4114800" rtl="0" algn="ctr">
              <a:spcBef>
                <a:spcPts val="800"/>
              </a:spcBef>
              <a:spcAft>
                <a:spcPts val="800"/>
              </a:spcAft>
              <a:buSzPts val="2800"/>
              <a:buFont typeface="Fira Sans Medium"/>
              <a:buChar char="■"/>
              <a:defRPr sz="2800">
                <a:latin typeface="Fira Sans Medium"/>
                <a:ea typeface="Fira Sans Medium"/>
                <a:cs typeface="Fira Sans Medium"/>
                <a:sym typeface="Fira Sans Medium"/>
              </a:defRPr>
            </a:lvl9pPr>
          </a:lstStyle>
          <a:p/>
        </p:txBody>
      </p:sp>
      <p:sp>
        <p:nvSpPr>
          <p:cNvPr id="22" name="Google Shape;22;p4"/>
          <p:cNvSpPr txBox="1"/>
          <p:nvPr/>
        </p:nvSpPr>
        <p:spPr>
          <a:xfrm>
            <a:off x="3593400" y="2862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“</a:t>
            </a:r>
            <a:endParaRPr sz="9600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4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4"/>
          <p:cNvSpPr/>
          <p:nvPr/>
        </p:nvSpPr>
        <p:spPr>
          <a:xfrm rot="10800000">
            <a:off x="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/>
          <p:nvPr/>
        </p:nvSpPr>
        <p:spPr>
          <a:xfrm rot="10800000">
            <a:off x="7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4"/>
          <p:cNvSpPr/>
          <p:nvPr/>
        </p:nvSpPr>
        <p:spPr>
          <a:xfrm rot="10800000">
            <a:off x="9" y="3749421"/>
            <a:ext cx="1378553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5"/>
          <p:cNvSpPr txBox="1"/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81000" lvl="1" marL="9144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6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6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779100" y="1492425"/>
            <a:ext cx="3252900" cy="292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488203" y="1492425"/>
            <a:ext cx="3252900" cy="292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7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7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7"/>
          <p:cNvSpPr txBox="1"/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779100" y="1492425"/>
            <a:ext cx="2168700" cy="296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3175738" y="1492425"/>
            <a:ext cx="2168700" cy="296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2" name="Google Shape;52;p7"/>
          <p:cNvSpPr txBox="1"/>
          <p:nvPr>
            <p:ph idx="3" type="body"/>
          </p:nvPr>
        </p:nvSpPr>
        <p:spPr>
          <a:xfrm>
            <a:off x="5572375" y="1492425"/>
            <a:ext cx="2168700" cy="296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8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8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8"/>
          <p:cNvSpPr txBox="1"/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9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"/>
          <p:cNvSpPr txBox="1"/>
          <p:nvPr>
            <p:ph idx="1" type="body"/>
          </p:nvPr>
        </p:nvSpPr>
        <p:spPr>
          <a:xfrm>
            <a:off x="779100" y="4406300"/>
            <a:ext cx="64776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/>
        </p:nvSpPr>
        <p:spPr>
          <a:xfrm>
            <a:off x="7217006" y="0"/>
            <a:ext cx="1927002" cy="5143500"/>
          </a:xfrm>
          <a:custGeom>
            <a:rect b="b" l="l" r="r" t="t"/>
            <a:pathLst>
              <a:path extrusionOk="0" h="6858000" w="2569336">
                <a:moveTo>
                  <a:pt x="1256538" y="0"/>
                </a:moveTo>
                <a:cubicBezTo>
                  <a:pt x="1569466" y="775024"/>
                  <a:pt x="1729804" y="1603165"/>
                  <a:pt x="1728788" y="2438972"/>
                </a:cubicBezTo>
                <a:cubicBezTo>
                  <a:pt x="1728788" y="4144582"/>
                  <a:pt x="1073023" y="5696966"/>
                  <a:pt x="0" y="6858000"/>
                </a:cubicBezTo>
                <a:lnTo>
                  <a:pt x="2569337" y="6858000"/>
                </a:lnTo>
                <a:lnTo>
                  <a:pt x="2569337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2000">
                <a:schemeClr val="accent3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0"/>
          <p:cNvSpPr/>
          <p:nvPr/>
        </p:nvSpPr>
        <p:spPr>
          <a:xfrm>
            <a:off x="7366595" y="0"/>
            <a:ext cx="1777412" cy="5143500"/>
          </a:xfrm>
          <a:custGeom>
            <a:rect b="b" l="l" r="r" t="t"/>
            <a:pathLst>
              <a:path extrusionOk="0" h="6858000" w="2369883">
                <a:moveTo>
                  <a:pt x="0" y="0"/>
                </a:moveTo>
                <a:cubicBezTo>
                  <a:pt x="1144905" y="1173671"/>
                  <a:pt x="1850327" y="2777998"/>
                  <a:pt x="1850327" y="4547172"/>
                </a:cubicBezTo>
                <a:cubicBezTo>
                  <a:pt x="1851215" y="5336680"/>
                  <a:pt x="1708277" y="6119749"/>
                  <a:pt x="1428432" y="6858000"/>
                </a:cubicBezTo>
                <a:lnTo>
                  <a:pt x="2369883" y="6858000"/>
                </a:lnTo>
                <a:lnTo>
                  <a:pt x="236988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0"/>
          <p:cNvSpPr/>
          <p:nvPr/>
        </p:nvSpPr>
        <p:spPr>
          <a:xfrm>
            <a:off x="7765453" y="0"/>
            <a:ext cx="1378552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14313" rotWithShape="0" algn="bl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0"/>
          <p:cNvSpPr/>
          <p:nvPr/>
        </p:nvSpPr>
        <p:spPr>
          <a:xfrm rot="10800000">
            <a:off x="9" y="3749421"/>
            <a:ext cx="1378553" cy="1394079"/>
          </a:xfrm>
          <a:custGeom>
            <a:rect b="b" l="l" r="r" t="t"/>
            <a:pathLst>
              <a:path extrusionOk="0" h="1858772" w="1838070">
                <a:moveTo>
                  <a:pt x="1838071" y="1858772"/>
                </a:moveTo>
                <a:lnTo>
                  <a:pt x="1838071" y="0"/>
                </a:lnTo>
                <a:lnTo>
                  <a:pt x="0" y="0"/>
                </a:lnTo>
                <a:cubicBezTo>
                  <a:pt x="731393" y="489734"/>
                  <a:pt x="1356551" y="1121924"/>
                  <a:pt x="1838071" y="1858772"/>
                </a:cubicBezTo>
                <a:close/>
              </a:path>
            </a:pathLst>
          </a:custGeom>
          <a:solidFill>
            <a:srgbClr val="FFFFFF">
              <a:alpha val="206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79100" y="836000"/>
            <a:ext cx="69621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Fira Sans SemiBold"/>
              <a:buNone/>
              <a:defRPr sz="32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79100" y="1492425"/>
            <a:ext cx="6962100" cy="28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indent="-381000" lvl="1" marL="914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indent="-381000" lvl="2" marL="1371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indent="-381000" lvl="3" marL="18288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indent="-381000" lvl="4" marL="2286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indent="-381000" lvl="5" marL="2743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indent="-381000" lvl="6" marL="3200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●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indent="-381000" lvl="7" marL="3657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Light"/>
              <a:buChar char="○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indent="-381000" lvl="8" marL="41148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Fira Sans Light"/>
              <a:buChar char="■"/>
              <a:defRPr sz="2400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jalcantara90.medium.com/container-and-presentational-pattern-en-angular-5e67a0fca05d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ev.to/angular/preload-angular-bundles-when-good-network-connectivity-is-detected-j3a" TargetMode="External"/><Relationship Id="rId4" Type="http://schemas.openxmlformats.org/officeDocument/2006/relationships/hyperlink" Target="https://dev.to/angular/preload-angular-bundles-when-good-network-connectivity-is-detected-j3a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angular.io/cli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s://github.com/ngx-translate/core" TargetMode="External"/><Relationship Id="rId11" Type="http://schemas.openxmlformats.org/officeDocument/2006/relationships/image" Target="../media/image11.png"/><Relationship Id="rId10" Type="http://schemas.openxmlformats.org/officeDocument/2006/relationships/hyperlink" Target="https://github.com/swimlane/ngx-charts" TargetMode="External"/><Relationship Id="rId12" Type="http://schemas.openxmlformats.org/officeDocument/2006/relationships/hyperlink" Target="https://material.angular.io/cdk/categories" TargetMode="External"/><Relationship Id="rId9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hyperlink" Target="https://github.com/ngneat/dialog" TargetMode="External"/><Relationship Id="rId7" Type="http://schemas.openxmlformats.org/officeDocument/2006/relationships/image" Target="../media/image16.png"/><Relationship Id="rId8" Type="http://schemas.openxmlformats.org/officeDocument/2006/relationships/hyperlink" Target="https://github.com/scttcper/ngx-toastr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ngneat/spectator" TargetMode="External"/><Relationship Id="rId4" Type="http://schemas.openxmlformats.org/officeDocument/2006/relationships/image" Target="../media/image4.png"/><Relationship Id="rId10" Type="http://schemas.openxmlformats.org/officeDocument/2006/relationships/hyperlink" Target="https://github.com/ike18t/ng-mocks" TargetMode="External"/><Relationship Id="rId9" Type="http://schemas.openxmlformats.org/officeDocument/2006/relationships/hyperlink" Target="https://github.com/datorama/akita" TargetMode="External"/><Relationship Id="rId5" Type="http://schemas.openxmlformats.org/officeDocument/2006/relationships/image" Target="../media/image9.png"/><Relationship Id="rId6" Type="http://schemas.openxmlformats.org/officeDocument/2006/relationships/image" Target="../media/image7.png"/><Relationship Id="rId7" Type="http://schemas.openxmlformats.org/officeDocument/2006/relationships/hyperlink" Target="https://ngrx.io/" TargetMode="External"/><Relationship Id="rId8" Type="http://schemas.openxmlformats.org/officeDocument/2006/relationships/hyperlink" Target="https://ngrx.io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gif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angular.io/api/core/APP_INITIALIZ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>
            <p:ph type="ctrTitle"/>
          </p:nvPr>
        </p:nvSpPr>
        <p:spPr>
          <a:xfrm>
            <a:off x="311700" y="1777950"/>
            <a:ext cx="55776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Angular</a:t>
            </a:r>
            <a:endParaRPr b="1" sz="5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9" name="Google Shape;89;p13"/>
          <p:cNvSpPr txBox="1"/>
          <p:nvPr>
            <p:ph idx="4294967295" type="subTitle"/>
          </p:nvPr>
        </p:nvSpPr>
        <p:spPr>
          <a:xfrm>
            <a:off x="311700" y="28394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s" sz="2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Introduction</a:t>
            </a:r>
            <a:endParaRPr sz="25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">
            <a:off x="7609290" y="3594267"/>
            <a:ext cx="1534719" cy="1549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2"/>
          <p:cNvSpPr txBox="1"/>
          <p:nvPr/>
        </p:nvSpPr>
        <p:spPr>
          <a:xfrm>
            <a:off x="1111350" y="402925"/>
            <a:ext cx="69213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	</a:t>
            </a:r>
            <a:r>
              <a:rPr lang="es" sz="2700">
                <a:solidFill>
                  <a:schemeClr val="dk1"/>
                </a:solidFill>
              </a:rPr>
              <a:t>Challenge #2: Communication Patterns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sp>
        <p:nvSpPr>
          <p:cNvPr id="181" name="Google Shape;181;p22"/>
          <p:cNvSpPr txBox="1"/>
          <p:nvPr/>
        </p:nvSpPr>
        <p:spPr>
          <a:xfrm>
            <a:off x="740550" y="1639150"/>
            <a:ext cx="7662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We need to refactor the child component, to only emit the string is typed inside the input</a:t>
            </a:r>
            <a:r>
              <a:rPr lang="es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Parent component should receive the string </a:t>
            </a:r>
            <a:r>
              <a:rPr lang="es">
                <a:solidFill>
                  <a:schemeClr val="dk1"/>
                </a:solidFill>
              </a:rPr>
              <a:t>emitted</a:t>
            </a:r>
            <a:r>
              <a:rPr lang="es">
                <a:solidFill>
                  <a:schemeClr val="dk1"/>
                </a:solidFill>
              </a:rPr>
              <a:t> by child component and make a call to our pokemon.service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Update the data of selected property when we receive the API response.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2" name="Google Shape;182;p22"/>
          <p:cNvSpPr txBox="1"/>
          <p:nvPr/>
        </p:nvSpPr>
        <p:spPr>
          <a:xfrm>
            <a:off x="4432950" y="4691075"/>
            <a:ext cx="467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highlight>
                  <a:srgbClr val="FFFFFF"/>
                </a:highlight>
              </a:rPr>
              <a:t>To know more about communication pattern you can read it</a:t>
            </a:r>
            <a:r>
              <a:rPr lang="es" sz="1200">
                <a:solidFill>
                  <a:schemeClr val="lt1"/>
                </a:solidFill>
                <a:highlight>
                  <a:srgbClr val="FFFFFF"/>
                </a:highlight>
              </a:rPr>
              <a:t> </a:t>
            </a:r>
            <a:r>
              <a:rPr lang="es" sz="1200">
                <a:solidFill>
                  <a:srgbClr val="134F5C"/>
                </a:solidFill>
                <a:highlight>
                  <a:srgbClr val="FFFFFF"/>
                </a:highlight>
              </a:rPr>
              <a:t> </a:t>
            </a:r>
            <a:r>
              <a:rPr lang="es" sz="1200" u="sng">
                <a:solidFill>
                  <a:srgbClr val="134F5C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here.</a:t>
            </a:r>
            <a:endParaRPr sz="1200">
              <a:solidFill>
                <a:srgbClr val="134F5C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>
            <a:alpha val="20670"/>
          </a:srgbClr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/>
        </p:nvSpPr>
        <p:spPr>
          <a:xfrm>
            <a:off x="1111350" y="402925"/>
            <a:ext cx="69213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	</a:t>
            </a:r>
            <a:r>
              <a:rPr lang="es" sz="2700">
                <a:solidFill>
                  <a:schemeClr val="dk1"/>
                </a:solidFill>
              </a:rPr>
              <a:t>Challenge #3: Handle subscriptions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sp>
        <p:nvSpPr>
          <p:cNvPr id="188" name="Google Shape;188;p23"/>
          <p:cNvSpPr txBox="1"/>
          <p:nvPr/>
        </p:nvSpPr>
        <p:spPr>
          <a:xfrm>
            <a:off x="740550" y="1639150"/>
            <a:ext cx="7662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We need to get the subscription of all subscribes in our pokemon-detail.component</a:t>
            </a:r>
            <a:r>
              <a:rPr lang="es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In the OnDestroy hook we need to unsubscribe of all of subscriptions.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 txBox="1"/>
          <p:nvPr/>
        </p:nvSpPr>
        <p:spPr>
          <a:xfrm>
            <a:off x="1111350" y="402925"/>
            <a:ext cx="69213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	</a:t>
            </a:r>
            <a:r>
              <a:rPr lang="es" sz="2700">
                <a:solidFill>
                  <a:schemeClr val="dk1"/>
                </a:solidFill>
              </a:rPr>
              <a:t>Challenge #4: Handle in single subscription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sp>
        <p:nvSpPr>
          <p:cNvPr id="194" name="Google Shape;194;p24"/>
          <p:cNvSpPr txBox="1"/>
          <p:nvPr/>
        </p:nvSpPr>
        <p:spPr>
          <a:xfrm>
            <a:off x="740550" y="1639150"/>
            <a:ext cx="7662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Instead of create several properties for every subscription we can use only one Subscription and use add method in every subscribe</a:t>
            </a:r>
            <a:r>
              <a:rPr lang="es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>
            <a:alpha val="20670"/>
          </a:srgbClr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/>
        </p:nvSpPr>
        <p:spPr>
          <a:xfrm>
            <a:off x="566400" y="395950"/>
            <a:ext cx="80112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	</a:t>
            </a:r>
            <a:r>
              <a:rPr lang="es" sz="2700">
                <a:solidFill>
                  <a:schemeClr val="dk1"/>
                </a:solidFill>
              </a:rPr>
              <a:t>Challenge #5: Handle subscription with subject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sp>
        <p:nvSpPr>
          <p:cNvPr id="200" name="Google Shape;200;p25"/>
          <p:cNvSpPr txBox="1"/>
          <p:nvPr/>
        </p:nvSpPr>
        <p:spPr>
          <a:xfrm>
            <a:off x="740550" y="1639150"/>
            <a:ext cx="7662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Create a subject that we would call to unsubscribe of all subscriptions</a:t>
            </a:r>
            <a:r>
              <a:rPr lang="es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Add in each subscription the takeUntil operator and set the destroy subject.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Call next and complete of our destroy subject in OnDestroy hook.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/>
        </p:nvSpPr>
        <p:spPr>
          <a:xfrm>
            <a:off x="0" y="395950"/>
            <a:ext cx="90891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	</a:t>
            </a:r>
            <a:r>
              <a:rPr lang="es" sz="2700">
                <a:solidFill>
                  <a:schemeClr val="dk1"/>
                </a:solidFill>
              </a:rPr>
              <a:t>Challenge #6: Use pipeline to group into a single subscription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sp>
        <p:nvSpPr>
          <p:cNvPr id="206" name="Google Shape;206;p26"/>
          <p:cNvSpPr txBox="1"/>
          <p:nvPr/>
        </p:nvSpPr>
        <p:spPr>
          <a:xfrm>
            <a:off x="740550" y="1639150"/>
            <a:ext cx="7662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Use pipe and rxjs operator to only make one subscription.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Remove subscription property and add it into a pokemon.description property.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Update UI to load data of description from pokemon.description.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/>
          <p:nvPr/>
        </p:nvSpPr>
        <p:spPr>
          <a:xfrm>
            <a:off x="605250" y="389250"/>
            <a:ext cx="7933500" cy="5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	</a:t>
            </a:r>
            <a:r>
              <a:rPr lang="es" sz="2700">
                <a:solidFill>
                  <a:schemeClr val="dk1"/>
                </a:solidFill>
              </a:rPr>
              <a:t>Challenge #7: Remove subscription and use Async pipe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sp>
        <p:nvSpPr>
          <p:cNvPr id="212" name="Google Shape;212;p27"/>
          <p:cNvSpPr txBox="1"/>
          <p:nvPr/>
        </p:nvSpPr>
        <p:spPr>
          <a:xfrm>
            <a:off x="740550" y="1639150"/>
            <a:ext cx="7662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Instead of define a property pokemon that is the type pokemon, we would define pokemon$: Observable&lt;Pokemon&gt;</a:t>
            </a:r>
            <a:r>
              <a:rPr lang="es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Then we assign our observable directly into our property, without make the subscribe.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Instead of use our pokemon property in our UI we are going to use pokemon$ | async.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/>
        </p:nvSpPr>
        <p:spPr>
          <a:xfrm>
            <a:off x="0" y="395950"/>
            <a:ext cx="90891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	</a:t>
            </a:r>
            <a:r>
              <a:rPr lang="es" sz="2700">
                <a:solidFill>
                  <a:schemeClr val="dk1"/>
                </a:solidFill>
              </a:rPr>
              <a:t>Challenge #8: Lazy load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sp>
        <p:nvSpPr>
          <p:cNvPr id="218" name="Google Shape;218;p28"/>
          <p:cNvSpPr txBox="1"/>
          <p:nvPr/>
        </p:nvSpPr>
        <p:spPr>
          <a:xfrm>
            <a:off x="740550" y="1395175"/>
            <a:ext cx="7662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Now we are importing inside the app.module all of app modules and we need to remove it.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Then we need to create a routing-module for every module (in the project we have it done).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In app-routing module instead of call the component we want to render we are going to use loadChildren to make an import of the owner module of this component.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/>
        </p:nvSpPr>
        <p:spPr>
          <a:xfrm>
            <a:off x="0" y="395950"/>
            <a:ext cx="90891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	</a:t>
            </a:r>
            <a:r>
              <a:rPr lang="es" sz="2700">
                <a:solidFill>
                  <a:schemeClr val="dk1"/>
                </a:solidFill>
              </a:rPr>
              <a:t>Challenge #9: Preload strategy</a:t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sp>
        <p:nvSpPr>
          <p:cNvPr id="224" name="Google Shape;224;p29"/>
          <p:cNvSpPr txBox="1"/>
          <p:nvPr/>
        </p:nvSpPr>
        <p:spPr>
          <a:xfrm>
            <a:off x="740550" y="1225775"/>
            <a:ext cx="7662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We are going to implement a preload strategy based on network connection type.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This strategy would check if the user connection is 3g or less.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If user has better connection than 3g, we are going to download all the modules after we have downloaded the main.js bundle.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If user has connection of 3g or worse connection we only load the modules when the user navigates to our pages.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p29"/>
          <p:cNvSpPr txBox="1"/>
          <p:nvPr/>
        </p:nvSpPr>
        <p:spPr>
          <a:xfrm>
            <a:off x="4432950" y="4691075"/>
            <a:ext cx="467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</a:rPr>
              <a:t>To </a:t>
            </a:r>
            <a:r>
              <a:rPr lang="es" sz="1200">
                <a:solidFill>
                  <a:schemeClr val="dk1"/>
                </a:solidFill>
              </a:rPr>
              <a:t>know more about this implementation you can read it</a:t>
            </a:r>
            <a:r>
              <a:rPr lang="es" sz="1200">
                <a:solidFill>
                  <a:schemeClr val="lt1"/>
                </a:solidFill>
              </a:rPr>
              <a:t> </a:t>
            </a:r>
            <a:r>
              <a:rPr lang="es" sz="12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</a:t>
            </a:r>
            <a:r>
              <a:rPr lang="es" sz="1200" u="sng">
                <a:solidFill>
                  <a:schemeClr val="hlink"/>
                </a:solidFill>
                <a:hlinkClick r:id="rId4"/>
              </a:rPr>
              <a:t>.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/>
        </p:nvSpPr>
        <p:spPr>
          <a:xfrm>
            <a:off x="0" y="395950"/>
            <a:ext cx="90891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s">
                <a:solidFill>
                  <a:schemeClr val="dk1"/>
                </a:solidFill>
              </a:rPr>
              <a:t>	</a:t>
            </a:r>
            <a:r>
              <a:rPr lang="es" sz="2700">
                <a:solidFill>
                  <a:schemeClr val="dk1"/>
                </a:solidFill>
              </a:rPr>
              <a:t>Bonus challenge #10: Dependency injection</a:t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sp>
        <p:nvSpPr>
          <p:cNvPr id="231" name="Google Shape;231;p30"/>
          <p:cNvSpPr txBox="1"/>
          <p:nvPr/>
        </p:nvSpPr>
        <p:spPr>
          <a:xfrm>
            <a:off x="740550" y="1361325"/>
            <a:ext cx="7662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Create an injection token to identify our injectable environment</a:t>
            </a:r>
            <a:r>
              <a:rPr lang="es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Build a provider and use it in app.module.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Inject this dependency in pokemon service and check that everything still works.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Override the provider inside the pokemon.service.spec.ts to manage the apiUrl in the context of our testing environment.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type="ctrTitle"/>
          </p:nvPr>
        </p:nvSpPr>
        <p:spPr>
          <a:xfrm>
            <a:off x="2051700" y="313638"/>
            <a:ext cx="5040600" cy="63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2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Q&amp;A</a:t>
            </a:r>
            <a:endParaRPr b="1" sz="2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37" name="Google Shape;23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285875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/>
        </p:nvSpPr>
        <p:spPr>
          <a:xfrm>
            <a:off x="1866750" y="2261550"/>
            <a:ext cx="5410500" cy="6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s" sz="2706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WTF is Angular?</a:t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/>
        </p:nvSpPr>
        <p:spPr>
          <a:xfrm>
            <a:off x="1135350" y="549200"/>
            <a:ext cx="6873300" cy="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s" sz="2706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How can I create an Angular App?</a:t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grpSp>
        <p:nvGrpSpPr>
          <p:cNvPr id="101" name="Google Shape;101;p15"/>
          <p:cNvGrpSpPr/>
          <p:nvPr/>
        </p:nvGrpSpPr>
        <p:grpSpPr>
          <a:xfrm>
            <a:off x="1087375" y="2325450"/>
            <a:ext cx="8056625" cy="2727175"/>
            <a:chOff x="1087375" y="2325450"/>
            <a:chExt cx="8056625" cy="2727175"/>
          </a:xfrm>
        </p:grpSpPr>
        <p:sp>
          <p:nvSpPr>
            <p:cNvPr id="102" name="Google Shape;102;p15"/>
            <p:cNvSpPr txBox="1"/>
            <p:nvPr/>
          </p:nvSpPr>
          <p:spPr>
            <a:xfrm>
              <a:off x="1087375" y="2325450"/>
              <a:ext cx="76218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000">
                  <a:solidFill>
                    <a:schemeClr val="dk1"/>
                  </a:solidFill>
                </a:rPr>
                <a:t>Use the @angular/cli</a:t>
              </a:r>
              <a:endParaRPr sz="2000">
                <a:solidFill>
                  <a:schemeClr val="dk1"/>
                </a:solidFill>
              </a:endParaRPr>
            </a:p>
          </p:txBody>
        </p:sp>
        <p:sp>
          <p:nvSpPr>
            <p:cNvPr id="103" name="Google Shape;103;p15"/>
            <p:cNvSpPr txBox="1"/>
            <p:nvPr/>
          </p:nvSpPr>
          <p:spPr>
            <a:xfrm>
              <a:off x="6273600" y="4683325"/>
              <a:ext cx="2870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solidFill>
                    <a:schemeClr val="dk1"/>
                  </a:solidFill>
                  <a:highlight>
                    <a:srgbClr val="FFFFFF"/>
                  </a:highlight>
                </a:rPr>
                <a:t>To see more about cli </a:t>
              </a:r>
              <a:r>
                <a:rPr lang="es" sz="1200" u="sng">
                  <a:solidFill>
                    <a:srgbClr val="1155CC"/>
                  </a:solidFill>
                  <a:highlight>
                    <a:srgbClr val="FFFFFF"/>
                  </a:highlight>
                  <a:hlinkClick r:id="rId3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here</a:t>
              </a:r>
              <a:r>
                <a:rPr lang="es" sz="1200">
                  <a:solidFill>
                    <a:schemeClr val="dk1"/>
                  </a:solidFill>
                  <a:highlight>
                    <a:srgbClr val="FFFFFF"/>
                  </a:highlight>
                </a:rPr>
                <a:t>.</a:t>
              </a:r>
              <a:endParaRPr sz="1200">
                <a:solidFill>
                  <a:schemeClr val="dk1"/>
                </a:solidFill>
                <a:highlight>
                  <a:srgbClr val="FFFFFF"/>
                </a:highlight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/>
        </p:nvSpPr>
        <p:spPr>
          <a:xfrm>
            <a:off x="1068075" y="382025"/>
            <a:ext cx="6921300" cy="11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s" sz="2706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So that's all what we need to create an Angular App?</a:t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rgbClr val="000000"/>
              </a:solidFill>
            </a:endParaRPr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3224" y="1514175"/>
            <a:ext cx="2743981" cy="343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/>
        </p:nvSpPr>
        <p:spPr>
          <a:xfrm>
            <a:off x="1111350" y="356325"/>
            <a:ext cx="69213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s" sz="2706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Recommended</a:t>
            </a:r>
            <a:r>
              <a:rPr b="1" lang="es" sz="2706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third party libs</a:t>
            </a:r>
            <a:endParaRPr b="1" sz="2706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grpSp>
        <p:nvGrpSpPr>
          <p:cNvPr id="115" name="Google Shape;115;p17"/>
          <p:cNvGrpSpPr/>
          <p:nvPr/>
        </p:nvGrpSpPr>
        <p:grpSpPr>
          <a:xfrm>
            <a:off x="271075" y="1291488"/>
            <a:ext cx="4851000" cy="679775"/>
            <a:chOff x="431575" y="1207738"/>
            <a:chExt cx="4851000" cy="679775"/>
          </a:xfrm>
        </p:grpSpPr>
        <p:pic>
          <p:nvPicPr>
            <p:cNvPr id="116" name="Google Shape;116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1575" y="1207738"/>
              <a:ext cx="679775" cy="6797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" name="Google Shape;117;p17"/>
            <p:cNvSpPr txBox="1"/>
            <p:nvPr/>
          </p:nvSpPr>
          <p:spPr>
            <a:xfrm>
              <a:off x="1262575" y="1332075"/>
              <a:ext cx="40200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</a:rPr>
                <a:t>Internationalization: </a:t>
              </a:r>
              <a:r>
                <a:rPr lang="es" sz="1600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es" sz="1600" u="sng">
                  <a:solidFill>
                    <a:schemeClr val="accent5"/>
                  </a:solidFill>
                  <a:latin typeface="Nunito"/>
                  <a:ea typeface="Nunito"/>
                  <a:cs typeface="Nunito"/>
                  <a:sym typeface="Nunito"/>
                  <a:hlinkClick r:id="rId4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ngx-translate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18" name="Google Shape;118;p17"/>
          <p:cNvGrpSpPr/>
          <p:nvPr/>
        </p:nvGrpSpPr>
        <p:grpSpPr>
          <a:xfrm>
            <a:off x="4472925" y="1763387"/>
            <a:ext cx="3650974" cy="727325"/>
            <a:chOff x="4870725" y="1875087"/>
            <a:chExt cx="3650974" cy="727325"/>
          </a:xfrm>
        </p:grpSpPr>
        <p:pic>
          <p:nvPicPr>
            <p:cNvPr id="119" name="Google Shape;119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94375" y="1875087"/>
              <a:ext cx="727324" cy="727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0" name="Google Shape;120;p17"/>
            <p:cNvSpPr txBox="1"/>
            <p:nvPr/>
          </p:nvSpPr>
          <p:spPr>
            <a:xfrm>
              <a:off x="4870725" y="2023200"/>
              <a:ext cx="27078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</a:rPr>
                <a:t>Modals: </a:t>
              </a:r>
              <a:r>
                <a:rPr lang="es" sz="1600" u="sng">
                  <a:solidFill>
                    <a:schemeClr val="accent5"/>
                  </a:solidFill>
                  <a:hlinkClick r:id="rId6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ngneat/dialog</a:t>
              </a:r>
              <a:r>
                <a:rPr lang="es">
                  <a:solidFill>
                    <a:schemeClr val="lt1"/>
                  </a:solidFill>
                </a:rPr>
                <a:t> 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21" name="Google Shape;121;p17"/>
          <p:cNvGrpSpPr/>
          <p:nvPr/>
        </p:nvGrpSpPr>
        <p:grpSpPr>
          <a:xfrm>
            <a:off x="319950" y="2490698"/>
            <a:ext cx="3806275" cy="679775"/>
            <a:chOff x="596775" y="2532598"/>
            <a:chExt cx="3806275" cy="679775"/>
          </a:xfrm>
        </p:grpSpPr>
        <p:pic>
          <p:nvPicPr>
            <p:cNvPr id="122" name="Google Shape;122;p1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96775" y="2532598"/>
              <a:ext cx="679775" cy="6797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3" name="Google Shape;123;p17"/>
            <p:cNvSpPr txBox="1"/>
            <p:nvPr/>
          </p:nvSpPr>
          <p:spPr>
            <a:xfrm>
              <a:off x="1478950" y="2672375"/>
              <a:ext cx="2924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</a:rPr>
                <a:t>Toast alerts: </a:t>
              </a:r>
              <a:r>
                <a:rPr lang="es" sz="1600" u="sng">
                  <a:solidFill>
                    <a:schemeClr val="accent5"/>
                  </a:solidFill>
                  <a:hlinkClick r:id="rId8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scttcper/ngx-toastr</a:t>
              </a:r>
              <a:r>
                <a:rPr lang="es">
                  <a:solidFill>
                    <a:schemeClr val="lt1"/>
                  </a:solidFill>
                </a:rPr>
                <a:t> 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24" name="Google Shape;124;p17"/>
          <p:cNvGrpSpPr/>
          <p:nvPr/>
        </p:nvGrpSpPr>
        <p:grpSpPr>
          <a:xfrm>
            <a:off x="5176201" y="3170475"/>
            <a:ext cx="3240174" cy="978600"/>
            <a:chOff x="5424673" y="2968100"/>
            <a:chExt cx="3350402" cy="978600"/>
          </a:xfrm>
        </p:grpSpPr>
        <p:pic>
          <p:nvPicPr>
            <p:cNvPr id="125" name="Google Shape;125;p17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470300" y="2968100"/>
              <a:ext cx="1304775" cy="978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6" name="Google Shape;126;p17"/>
            <p:cNvSpPr txBox="1"/>
            <p:nvPr/>
          </p:nvSpPr>
          <p:spPr>
            <a:xfrm>
              <a:off x="5424673" y="3241850"/>
              <a:ext cx="33504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</a:rPr>
                <a:t>Charts: </a:t>
              </a:r>
              <a:r>
                <a:rPr lang="es" sz="1600" u="sng">
                  <a:solidFill>
                    <a:schemeClr val="accent5"/>
                  </a:solidFill>
                  <a:hlinkClick r:id="rId10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ngx-charts</a:t>
              </a:r>
              <a:r>
                <a:rPr lang="es">
                  <a:solidFill>
                    <a:schemeClr val="lt1"/>
                  </a:solidFill>
                </a:rPr>
                <a:t> 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27" name="Google Shape;127;p17"/>
          <p:cNvGrpSpPr/>
          <p:nvPr/>
        </p:nvGrpSpPr>
        <p:grpSpPr>
          <a:xfrm>
            <a:off x="271075" y="3944025"/>
            <a:ext cx="6469975" cy="908600"/>
            <a:chOff x="271075" y="3860275"/>
            <a:chExt cx="6469975" cy="908600"/>
          </a:xfrm>
        </p:grpSpPr>
        <p:pic>
          <p:nvPicPr>
            <p:cNvPr id="128" name="Google Shape;128;p17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271075" y="3860275"/>
              <a:ext cx="845000" cy="908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9" name="Google Shape;129;p17"/>
            <p:cNvSpPr txBox="1"/>
            <p:nvPr/>
          </p:nvSpPr>
          <p:spPr>
            <a:xfrm>
              <a:off x="1304450" y="4080125"/>
              <a:ext cx="5436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FFFFFF"/>
                  </a:solidFill>
                </a:rPr>
                <a:t>Drag &amp; drop, trees, scroll, accordion, etc.: </a:t>
              </a:r>
              <a:r>
                <a:rPr lang="es" u="sng">
                  <a:solidFill>
                    <a:srgbClr val="E69138"/>
                  </a:solidFill>
                  <a:hlinkClick r:id="rId12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@angular/cdk</a:t>
              </a:r>
              <a:endParaRPr>
                <a:solidFill>
                  <a:srgbClr val="E69138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/>
        </p:nvSpPr>
        <p:spPr>
          <a:xfrm>
            <a:off x="1111350" y="402925"/>
            <a:ext cx="69213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s" sz="2706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Personal </a:t>
            </a:r>
            <a:r>
              <a:rPr b="1" lang="es" sz="2706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recommendation</a:t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rgbClr val="000000"/>
              </a:solidFill>
            </a:endParaRPr>
          </a:p>
        </p:txBody>
      </p:sp>
      <p:grpSp>
        <p:nvGrpSpPr>
          <p:cNvPr id="135" name="Google Shape;135;p18"/>
          <p:cNvGrpSpPr/>
          <p:nvPr/>
        </p:nvGrpSpPr>
        <p:grpSpPr>
          <a:xfrm>
            <a:off x="1015413" y="1280688"/>
            <a:ext cx="7161900" cy="714225"/>
            <a:chOff x="1015413" y="1280688"/>
            <a:chExt cx="7161900" cy="714225"/>
          </a:xfrm>
        </p:grpSpPr>
        <p:sp>
          <p:nvSpPr>
            <p:cNvPr id="136" name="Google Shape;136;p18"/>
            <p:cNvSpPr txBox="1"/>
            <p:nvPr/>
          </p:nvSpPr>
          <p:spPr>
            <a:xfrm>
              <a:off x="4168413" y="1437713"/>
              <a:ext cx="4008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chemeClr val="dk1"/>
                  </a:solidFill>
                </a:rPr>
                <a:t>Easy test configuration:</a:t>
              </a:r>
              <a:r>
                <a:rPr lang="es">
                  <a:solidFill>
                    <a:schemeClr val="lt1"/>
                  </a:solidFill>
                </a:rPr>
                <a:t> </a:t>
              </a:r>
              <a:r>
                <a:rPr lang="es" u="sng">
                  <a:solidFill>
                    <a:schemeClr val="accent4"/>
                  </a:solidFill>
                  <a:hlinkClick r:id="rId3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ngneat/spectator</a:t>
              </a:r>
              <a:endParaRPr>
                <a:solidFill>
                  <a:schemeClr val="accent4"/>
                </a:solidFill>
              </a:endParaRPr>
            </a:p>
          </p:txBody>
        </p:sp>
        <p:pic>
          <p:nvPicPr>
            <p:cNvPr id="137" name="Google Shape;137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15413" y="1280688"/>
              <a:ext cx="3313099" cy="7142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8" name="Google Shape;138;p18"/>
          <p:cNvGrpSpPr/>
          <p:nvPr/>
        </p:nvGrpSpPr>
        <p:grpSpPr>
          <a:xfrm>
            <a:off x="1686400" y="3342986"/>
            <a:ext cx="5819925" cy="1390230"/>
            <a:chOff x="2108275" y="2193584"/>
            <a:chExt cx="5819925" cy="1214811"/>
          </a:xfrm>
        </p:grpSpPr>
        <p:pic>
          <p:nvPicPr>
            <p:cNvPr id="139" name="Google Shape;139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97925" y="2550893"/>
              <a:ext cx="981325" cy="857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1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441450" y="2626089"/>
              <a:ext cx="726153" cy="639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1" name="Google Shape;141;p18"/>
            <p:cNvSpPr txBox="1"/>
            <p:nvPr/>
          </p:nvSpPr>
          <p:spPr>
            <a:xfrm>
              <a:off x="4681750" y="2826580"/>
              <a:ext cx="457200" cy="34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chemeClr val="dk1"/>
                  </a:solidFill>
                </a:rPr>
                <a:t>OR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" name="Google Shape;142;p18"/>
            <p:cNvSpPr txBox="1"/>
            <p:nvPr/>
          </p:nvSpPr>
          <p:spPr>
            <a:xfrm>
              <a:off x="4110000" y="2193584"/>
              <a:ext cx="1816500" cy="36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chemeClr val="dk1"/>
                  </a:solidFill>
                </a:rPr>
                <a:t>State management</a:t>
              </a:r>
              <a:endParaRPr sz="1500">
                <a:solidFill>
                  <a:schemeClr val="dk1"/>
                </a:solidFill>
              </a:endParaRPr>
            </a:p>
          </p:txBody>
        </p:sp>
        <p:sp>
          <p:nvSpPr>
            <p:cNvPr id="143" name="Google Shape;143;p18">
              <a:hlinkClick r:id="rId7"/>
            </p:cNvPr>
            <p:cNvSpPr txBox="1"/>
            <p:nvPr/>
          </p:nvSpPr>
          <p:spPr>
            <a:xfrm>
              <a:off x="2108275" y="2626088"/>
              <a:ext cx="1204200" cy="34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u="sng">
                  <a:solidFill>
                    <a:schemeClr val="accent4"/>
                  </a:solidFill>
                  <a:hlinkClick r:id="rId8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NgRx</a:t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144" name="Google Shape;144;p18"/>
            <p:cNvSpPr txBox="1"/>
            <p:nvPr/>
          </p:nvSpPr>
          <p:spPr>
            <a:xfrm>
              <a:off x="6302500" y="2626089"/>
              <a:ext cx="1625700" cy="34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u="sng">
                  <a:solidFill>
                    <a:schemeClr val="accent4"/>
                  </a:solidFill>
                  <a:hlinkClick r:id="rId9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dataorama/akita</a:t>
              </a:r>
              <a:endParaRPr>
                <a:solidFill>
                  <a:schemeClr val="accent4"/>
                </a:solidFill>
              </a:endParaRPr>
            </a:p>
          </p:txBody>
        </p:sp>
      </p:grpSp>
      <p:sp>
        <p:nvSpPr>
          <p:cNvPr id="145" name="Google Shape;145;p18"/>
          <p:cNvSpPr txBox="1"/>
          <p:nvPr/>
        </p:nvSpPr>
        <p:spPr>
          <a:xfrm>
            <a:off x="3075297" y="2468850"/>
            <a:ext cx="299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Mocks for angular</a:t>
            </a:r>
            <a:r>
              <a:rPr lang="es">
                <a:solidFill>
                  <a:schemeClr val="dk1"/>
                </a:solidFill>
              </a:rPr>
              <a:t>:</a:t>
            </a:r>
            <a:r>
              <a:rPr lang="es">
                <a:solidFill>
                  <a:schemeClr val="lt1"/>
                </a:solidFill>
              </a:rPr>
              <a:t> </a:t>
            </a:r>
            <a:r>
              <a:rPr lang="es" u="sng">
                <a:solidFill>
                  <a:schemeClr val="hlink"/>
                </a:solidFill>
                <a:hlinkClick r:id="rId10"/>
              </a:rPr>
              <a:t>ike18t/ng-mocks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/>
        </p:nvSpPr>
        <p:spPr>
          <a:xfrm>
            <a:off x="1111350" y="402925"/>
            <a:ext cx="69213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s" sz="2706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How do I build an Angular App?</a:t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rgbClr val="000000"/>
              </a:solidFill>
            </a:endParaRPr>
          </a:p>
        </p:txBody>
      </p:sp>
      <p:pic>
        <p:nvPicPr>
          <p:cNvPr descr="Dance Dancing GIF by Staatsloterij" id="151" name="Google Shape;15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3000" y="1117175"/>
            <a:ext cx="3718000" cy="371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9"/>
          <p:cNvSpPr txBox="1"/>
          <p:nvPr/>
        </p:nvSpPr>
        <p:spPr>
          <a:xfrm>
            <a:off x="2167325" y="1179800"/>
            <a:ext cx="475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We need to create modules that represents our features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53" name="Google Shape;153;p19"/>
          <p:cNvGrpSpPr/>
          <p:nvPr/>
        </p:nvGrpSpPr>
        <p:grpSpPr>
          <a:xfrm>
            <a:off x="308325" y="1717875"/>
            <a:ext cx="2840373" cy="2280799"/>
            <a:chOff x="308325" y="1717875"/>
            <a:chExt cx="2840373" cy="2280799"/>
          </a:xfrm>
        </p:grpSpPr>
        <p:pic>
          <p:nvPicPr>
            <p:cNvPr id="154" name="Google Shape;154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08325" y="2089575"/>
              <a:ext cx="2840373" cy="19090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p19"/>
            <p:cNvSpPr txBox="1"/>
            <p:nvPr/>
          </p:nvSpPr>
          <p:spPr>
            <a:xfrm>
              <a:off x="1022013" y="1717875"/>
              <a:ext cx="1413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chemeClr val="dk1"/>
                  </a:solidFill>
                </a:rPr>
                <a:t>Core Module</a:t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56" name="Google Shape;156;p19"/>
          <p:cNvGrpSpPr/>
          <p:nvPr/>
        </p:nvGrpSpPr>
        <p:grpSpPr>
          <a:xfrm>
            <a:off x="3353529" y="1752515"/>
            <a:ext cx="2527492" cy="2211517"/>
            <a:chOff x="6548825" y="2627425"/>
            <a:chExt cx="2365901" cy="2072649"/>
          </a:xfrm>
        </p:grpSpPr>
        <p:pic>
          <p:nvPicPr>
            <p:cNvPr id="157" name="Google Shape;157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548825" y="3147450"/>
              <a:ext cx="2365901" cy="1552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8" name="Google Shape;158;p19"/>
            <p:cNvSpPr txBox="1"/>
            <p:nvPr/>
          </p:nvSpPr>
          <p:spPr>
            <a:xfrm>
              <a:off x="6812729" y="2627425"/>
              <a:ext cx="1838100" cy="3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chemeClr val="dk1"/>
                  </a:solidFill>
                </a:rPr>
                <a:t>Feature Modul</a:t>
              </a:r>
              <a:r>
                <a:rPr lang="es">
                  <a:solidFill>
                    <a:schemeClr val="dk1"/>
                  </a:solidFill>
                </a:rPr>
                <a:t>es</a:t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59" name="Google Shape;159;p19"/>
          <p:cNvGrpSpPr/>
          <p:nvPr/>
        </p:nvGrpSpPr>
        <p:grpSpPr>
          <a:xfrm>
            <a:off x="6717996" y="1752532"/>
            <a:ext cx="2064794" cy="2573335"/>
            <a:chOff x="6690328" y="1717875"/>
            <a:chExt cx="2075796" cy="2555701"/>
          </a:xfrm>
        </p:grpSpPr>
        <p:pic>
          <p:nvPicPr>
            <p:cNvPr id="160" name="Google Shape;160;p1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690328" y="2200925"/>
              <a:ext cx="2075796" cy="20726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1" name="Google Shape;161;p19"/>
            <p:cNvSpPr txBox="1"/>
            <p:nvPr/>
          </p:nvSpPr>
          <p:spPr>
            <a:xfrm>
              <a:off x="6969675" y="1717875"/>
              <a:ext cx="1517100" cy="39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chemeClr val="dk1"/>
                  </a:solidFill>
                </a:rPr>
                <a:t>Shared</a:t>
              </a:r>
              <a:r>
                <a:rPr lang="es">
                  <a:solidFill>
                    <a:schemeClr val="dk1"/>
                  </a:solidFill>
                </a:rPr>
                <a:t> Modules</a:t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 txBox="1"/>
          <p:nvPr/>
        </p:nvSpPr>
        <p:spPr>
          <a:xfrm>
            <a:off x="1111350" y="402925"/>
            <a:ext cx="69213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s" sz="2706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Let’s code!!</a:t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rgbClr val="000000"/>
              </a:solidFill>
            </a:endParaRPr>
          </a:p>
        </p:txBody>
      </p:sp>
      <p:pic>
        <p:nvPicPr>
          <p:cNvPr descr="Tired Dog GIF by Leroy Patterson" id="167" name="Google Shape;16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0999" y="1165175"/>
            <a:ext cx="3682000" cy="368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/>
          <p:nvPr/>
        </p:nvSpPr>
        <p:spPr>
          <a:xfrm>
            <a:off x="1111350" y="402925"/>
            <a:ext cx="69213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</a:rPr>
              <a:t>	</a:t>
            </a:r>
            <a:r>
              <a:rPr lang="es" sz="2700">
                <a:solidFill>
                  <a:schemeClr val="dk1"/>
                </a:solidFill>
              </a:rPr>
              <a:t>Challenge #1: Use APP_INITIALIZER</a:t>
            </a:r>
            <a:r>
              <a:rPr lang="es">
                <a:solidFill>
                  <a:schemeClr val="dk1"/>
                </a:solidFill>
              </a:rPr>
              <a:t> 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2706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2730">
              <a:solidFill>
                <a:schemeClr val="dk1"/>
              </a:solidFill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740550" y="1639150"/>
            <a:ext cx="7662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Inject as provider ConfigurationService in app.module.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W</a:t>
            </a:r>
            <a:r>
              <a:rPr lang="es">
                <a:solidFill>
                  <a:schemeClr val="dk1"/>
                </a:solidFill>
              </a:rPr>
              <a:t>e need to add a provider of APP_INITIALIZER in app.module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This provider needs a factory that receive as deeps ConfigurationService.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The factory should call our </a:t>
            </a:r>
            <a:r>
              <a:rPr lang="es">
                <a:solidFill>
                  <a:schemeClr val="dk1"/>
                </a:solidFill>
              </a:rPr>
              <a:t>ConfigurationService </a:t>
            </a:r>
            <a:r>
              <a:rPr lang="es">
                <a:solidFill>
                  <a:schemeClr val="dk1"/>
                </a:solidFill>
              </a:rPr>
              <a:t>.loadConfiguration method*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s">
                <a:solidFill>
                  <a:schemeClr val="dk1"/>
                </a:solidFill>
              </a:rPr>
              <a:t>Remove the use of config Service in whole app that are before every service call to ensure the configuration is done.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5379525" y="4691075"/>
            <a:ext cx="3729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highlight>
                  <a:srgbClr val="FFFFFF"/>
                </a:highlight>
              </a:rPr>
              <a:t>To see more about APP_INITIALIZER</a:t>
            </a:r>
            <a:r>
              <a:rPr lang="es" sz="12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200" u="sng">
                <a:solidFill>
                  <a:srgbClr val="134F5C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</a:t>
            </a:r>
            <a:r>
              <a:rPr lang="es" sz="1200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789150" y="3372225"/>
            <a:ext cx="7565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* In angular (12 &gt; x) the APP_INITIALIZER only accepts promises as return of factory, in angular 12 or more we can return an observable. (The project is in angular v11.2)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lonso template">
  <a:themeElements>
    <a:clrScheme name="Custom 347">
      <a:dk1>
        <a:srgbClr val="410433"/>
      </a:dk1>
      <a:lt1>
        <a:srgbClr val="FFFFFF"/>
      </a:lt1>
      <a:dk2>
        <a:srgbClr val="9C9194"/>
      </a:dk2>
      <a:lt2>
        <a:srgbClr val="EBE7E4"/>
      </a:lt2>
      <a:accent1>
        <a:srgbClr val="77063F"/>
      </a:accent1>
      <a:accent2>
        <a:srgbClr val="AC0C5C"/>
      </a:accent2>
      <a:accent3>
        <a:srgbClr val="C7284F"/>
      </a:accent3>
      <a:accent4>
        <a:srgbClr val="FF7154"/>
      </a:accent4>
      <a:accent5>
        <a:srgbClr val="FF963C"/>
      </a:accent5>
      <a:accent6>
        <a:srgbClr val="FAC12B"/>
      </a:accent6>
      <a:hlink>
        <a:srgbClr val="77063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